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76.png" ContentType="image/png"/>
  <Override PartName="/ppt/media/image75.png" ContentType="image/png"/>
  <Override PartName="/ppt/media/image74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jpeg" ContentType="image/jpeg"/>
  <Override PartName="/ppt/media/image62.png" ContentType="image/png"/>
  <Override PartName="/ppt/media/image61.png" ContentType="image/png"/>
  <Override PartName="/ppt/media/image59.png" ContentType="image/png"/>
  <Override PartName="/ppt/media/image58.png" ContentType="image/png"/>
  <Override PartName="/ppt/media/image55.jpeg" ContentType="image/jpeg"/>
  <Override PartName="/ppt/media/image73.jpeg" ContentType="image/jpeg"/>
  <Override PartName="/ppt/media/image53.png" ContentType="image/png"/>
  <Override PartName="/ppt/media/image50.png" ContentType="image/png"/>
  <Override PartName="/ppt/media/image49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63.png" ContentType="image/png"/>
  <Override PartName="/ppt/media/image18.jpeg" ContentType="image/jpeg"/>
  <Override PartName="/ppt/media/image3.jpeg" ContentType="image/jpeg"/>
  <Override PartName="/ppt/media/image28.png" ContentType="image/png"/>
  <Override PartName="/ppt/media/image11.png" ContentType="image/png"/>
  <Override PartName="/ppt/media/image39.jpeg" ContentType="image/jpe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1.png" ContentType="image/png"/>
  <Override PartName="/ppt/media/image36.png" ContentType="image/png"/>
  <Override PartName="/ppt/media/image17.png" ContentType="image/png"/>
  <Override PartName="/ppt/media/image8.jpeg" ContentType="image/jpeg"/>
  <Override PartName="/ppt/media/image25.png" ContentType="image/png"/>
  <Override PartName="/ppt/media/image22.png" ContentType="image/png"/>
  <Override PartName="/ppt/media/image46.jpeg" ContentType="image/jpeg"/>
  <Override PartName="/ppt/media/image69.png" ContentType="image/png"/>
  <Override PartName="/ppt/media/image10.png" ContentType="image/png"/>
  <Override PartName="/ppt/media/image9.jpeg" ContentType="image/jpeg"/>
  <Override PartName="/ppt/media/image35.png" ContentType="image/png"/>
  <Override PartName="/ppt/media/image23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51.jpeg" ContentType="image/jpeg"/>
  <Override PartName="/ppt/media/image38.jpeg" ContentType="image/jpeg"/>
  <Override PartName="/ppt/media/image30.png" ContentType="image/png"/>
  <Override PartName="/ppt/media/image31.png" ContentType="image/png"/>
  <Override PartName="/ppt/media/image54.png" ContentType="image/png"/>
  <Override PartName="/ppt/media/image4.png" ContentType="image/png"/>
  <Override PartName="/ppt/media/image41.jpeg" ContentType="image/jpeg"/>
  <Override PartName="/ppt/media/image12.png" ContentType="image/png"/>
  <Override PartName="/ppt/media/image45.jpeg" ContentType="image/jpeg"/>
  <Override PartName="/ppt/media/image60.jpeg" ContentType="image/jpeg"/>
  <Override PartName="/ppt/media/image47.jpeg" ContentType="image/jpeg"/>
  <Override PartName="/ppt/media/image32.png" ContentType="image/png"/>
  <Override PartName="/ppt/media/image33.png" ContentType="image/png"/>
  <Override PartName="/ppt/media/image34.png" ContentType="image/png"/>
  <Override PartName="/ppt/media/image48.png" ContentType="image/png"/>
  <Override PartName="/ppt/media/image37.jpeg" ContentType="image/jpeg"/>
  <Override PartName="/ppt/media/image40.png" ContentType="image/png"/>
  <Override PartName="/ppt/media/image42.png" ContentType="image/png"/>
  <Override PartName="/ppt/media/image72.jpeg" ContentType="image/jpeg"/>
  <Override PartName="/ppt/media/image16.jpeg" ContentType="image/jpeg"/>
  <Override PartName="/ppt/media/image43.png" ContentType="image/png"/>
  <Override PartName="/ppt/media/image44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6D2C6C0-5FA0-4ED1-AB20-FD0D7E1786BE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---Lizzie---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International Robotic Sailing Regatta (known as Sailbot)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Annual - North America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teams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RC and Autonomous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International Robotic Sailing Regatta (known as Sailbot)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Annual - North America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teams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RC and Autonomous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International Robotic Sailing Regatta (known as Sailbot)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Annual - North America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teams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RC and Autonomous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International Robotic Sailing Regatta (known as Sailbot)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Annual - North America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teams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RC and Autonomous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Robotic Boats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RC and Sail Themselves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Code (boatd etc)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Competitions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Microtransat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Not alone - community of people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Robotic Boats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RC and Sail Themselves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Code (boatd etc)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Competitions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Microtransat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Not alone - community of people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Fill form (abersailbot.co.uk/joinus)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 us email in ThinkTank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Facebook Message, Tweet, Email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We are AberSailbot!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Student led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Few members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Want more to join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Robotic Boats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RC and Sail Themselves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34343"/>
              </a:buClr>
              <a:buFont typeface="Ubuntu"/>
              <a:buChar char="○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Code (boatd etc)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Competitions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Microtransat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Not alone - community of people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Dewi’r Ddraig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Facts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Main and Jib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Maxi-MOOP hull - Paul Miller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1.2M, not the fastest, strong wind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Stable &amp; reliable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New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Wind Sensor - dept design (rotary encoder)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Handle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Storm Sails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Electronics…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000000"/>
              </a:buClr>
              <a:buFont typeface="Ubuntu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We have a simulator...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Kitty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Still work to be done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Needs new sail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Boat much larger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Detachable keel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---TOM---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Boat Daemon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Open Source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Run boat control behaviour (any language)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Talking to boat via driver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Functions: Great Circle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Beating: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it is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Angle - wind from boat - check if &gt;15*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Sail 45* to wind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Navigator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Speak to boatd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Load behaviour - station keep etc.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sailsd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Louis Taylor - now left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Written in C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Simulates sailing physics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Run with boatd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JSON over TCP Socket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RaspberryPi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Python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WiFi Access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Arduino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More maintainable and reliable, tidy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04560">
              <a:lnSpc>
                <a:spcPct val="100000"/>
              </a:lnSpc>
              <a:buClr>
                <a:srgbClr val="000000"/>
              </a:buClr>
              <a:buFont typeface="Ubuntu"/>
              <a:buChar char="○"/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PCB - Captain H. Morgan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000000"/>
              </a:buClr>
              <a:buFont typeface="Ubuntu"/>
              <a:buChar char="●"/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Wind Sensor - Designed by dept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Was Messy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Old Box &amp; New Replacement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Transporting to Canada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Replacement stand</a:t>
            </a:r>
            <a:endParaRPr b="0" lang="en-GB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992880"/>
            <a:ext cx="8520120" cy="1268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720"/>
          </a:xfrm>
          <a:prstGeom prst="rect">
            <a:avLst/>
          </a:prstGeom>
        </p:spPr>
        <p:txBody>
          <a:bodyPr tIns="91440" bIns="91440" anchor="b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0A5D328F-1D16-41D1-A491-F74B22220403}" type="slidenum">
              <a:rPr b="0" lang="en-GB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jpe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jpe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jpe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jpe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jpe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hyperlink" Target="https://tinyurl.com/abersailbot-times" TargetMode="External"/><Relationship Id="rId3" Type="http://schemas.openxmlformats.org/officeDocument/2006/relationships/hyperlink" Target="https://abersailbot.co.uk/joinus" TargetMode="External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png"/><Relationship Id="rId6" Type="http://schemas.openxmlformats.org/officeDocument/2006/relationships/image" Target="../media/image18.jpe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6" Type="http://schemas.openxmlformats.org/officeDocument/2006/relationships/image" Target="../media/image39.jpeg"/><Relationship Id="rId7" Type="http://schemas.openxmlformats.org/officeDocument/2006/relationships/image" Target="../media/image40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jpeg"/><Relationship Id="rId6" Type="http://schemas.openxmlformats.org/officeDocument/2006/relationships/image" Target="../media/image46.jpeg"/><Relationship Id="rId7" Type="http://schemas.openxmlformats.org/officeDocument/2006/relationships/image" Target="../media/image47.jpe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6" descr=""/>
          <p:cNvPicPr/>
          <p:nvPr/>
        </p:nvPicPr>
        <p:blipFill>
          <a:blip r:embed="rId1"/>
          <a:stretch/>
        </p:blipFill>
        <p:spPr>
          <a:xfrm>
            <a:off x="0" y="111600"/>
            <a:ext cx="9143640" cy="6634440"/>
          </a:xfrm>
          <a:prstGeom prst="rect">
            <a:avLst/>
          </a:prstGeom>
          <a:ln>
            <a:noFill/>
          </a:ln>
        </p:spPr>
      </p:pic>
      <p:pic>
        <p:nvPicPr>
          <p:cNvPr id="43" name="Google Shape;55;p13" descr=""/>
          <p:cNvPicPr/>
          <p:nvPr/>
        </p:nvPicPr>
        <p:blipFill>
          <a:blip r:embed="rId2"/>
          <a:stretch/>
        </p:blipFill>
        <p:spPr>
          <a:xfrm>
            <a:off x="136440" y="4032000"/>
            <a:ext cx="3745440" cy="247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360000" y="1175040"/>
            <a:ext cx="7416000" cy="50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50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SailBot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Student focused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Emphasis on boat design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Usually in USA or Canada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June 7</a:t>
            </a:r>
            <a:r>
              <a:rPr b="0" lang="en-GB" sz="30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</a:t>
            </a: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-12 2020: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Amesbury, (near Boston)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Massachusetts, USA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Competitions - Sailbot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4746600" y="5791320"/>
            <a:ext cx="9143640" cy="106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5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Google Shape;114;p17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33" name="Google Shape;115;p17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34" name="Google Shape;116;p17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135" name="CustomShape 6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6" name="Google Shape;118;p17" descr=""/>
          <p:cNvPicPr/>
          <p:nvPr/>
        </p:nvPicPr>
        <p:blipFill>
          <a:blip r:embed="rId4"/>
          <a:stretch/>
        </p:blipFill>
        <p:spPr>
          <a:xfrm>
            <a:off x="6421680" y="1512000"/>
            <a:ext cx="2650320" cy="242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126360" y="1154160"/>
            <a:ext cx="7865640" cy="50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50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World Robotic Sailing Championships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More research focused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Emphasis on autonomy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Collision Avoidance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Station Keeping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Area scanning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 might host 2020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Competitions - WRSC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4746600" y="5791320"/>
            <a:ext cx="9143640" cy="106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5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Google Shape;114;p17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43" name="Google Shape;115;p17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44" name="Google Shape;116;p17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145" name="CustomShape 6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6" name="Obraz 2" descr=""/>
          <p:cNvPicPr/>
          <p:nvPr/>
        </p:nvPicPr>
        <p:blipFill>
          <a:blip r:embed="rId4"/>
          <a:stretch/>
        </p:blipFill>
        <p:spPr>
          <a:xfrm>
            <a:off x="4752000" y="4786560"/>
            <a:ext cx="4188240" cy="121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126360" y="1154160"/>
            <a:ext cx="4195080" cy="50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50000"/>
              </a:lnSpc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RoboSail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RC Laser Hulls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Everyone uses same boat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Å</a:t>
            </a: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land Islands, Finland sometime in May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3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Competitions - Robosail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4746600" y="5791320"/>
            <a:ext cx="9143640" cy="106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5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Google Shape;114;p17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53" name="Google Shape;115;p17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54" name="Google Shape;116;p17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155" name="CustomShape 6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" descr=""/>
          <p:cNvPicPr/>
          <p:nvPr/>
        </p:nvPicPr>
        <p:blipFill>
          <a:blip r:embed="rId4"/>
          <a:srcRect l="10970" t="28084" r="20521" b="1780"/>
          <a:stretch/>
        </p:blipFill>
        <p:spPr>
          <a:xfrm>
            <a:off x="4321440" y="1224000"/>
            <a:ext cx="4750560" cy="3240000"/>
          </a:xfrm>
          <a:prstGeom prst="rect">
            <a:avLst/>
          </a:prstGeom>
          <a:ln>
            <a:noFill/>
          </a:ln>
        </p:spPr>
      </p:pic>
      <p:pic>
        <p:nvPicPr>
          <p:cNvPr id="157" name="Obraz 2" descr=""/>
          <p:cNvPicPr/>
          <p:nvPr/>
        </p:nvPicPr>
        <p:blipFill>
          <a:blip r:embed="rId5"/>
          <a:srcRect l="12863" t="0" r="15861" b="0"/>
          <a:stretch/>
        </p:blipFill>
        <p:spPr>
          <a:xfrm>
            <a:off x="4321440" y="3600000"/>
            <a:ext cx="1800000" cy="252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26360" y="1154160"/>
            <a:ext cx="8009640" cy="50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Motorboat Competition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Sponsored by L3 ASV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Open to UK Universities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Locate “litter” in the water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Teams given hull and motors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Was supposed to be August last year, cancelled in June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3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Competitions – Marine Autonomy Challenge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4746600" y="5791320"/>
            <a:ext cx="9143640" cy="106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5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Google Shape;114;p17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64" name="Google Shape;115;p17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65" name="Google Shape;116;p17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166" name="CustomShape 6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7" name="" descr=""/>
          <p:cNvPicPr/>
          <p:nvPr/>
        </p:nvPicPr>
        <p:blipFill>
          <a:blip r:embed="rId4"/>
          <a:stretch/>
        </p:blipFill>
        <p:spPr>
          <a:xfrm>
            <a:off x="5088600" y="1388520"/>
            <a:ext cx="3983400" cy="264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Plan for this year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3"/>
          <p:cNvSpPr/>
          <p:nvPr/>
        </p:nvSpPr>
        <p:spPr>
          <a:xfrm>
            <a:off x="216000" y="1215360"/>
            <a:ext cx="8928000" cy="422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RC laser competition – Mid November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Weekly theoretical/skills sessions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Fix Kitty, Improve Dewi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New boat?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Visit Coventry Uni, go to a Raspberry Jam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Go to all the competitions: RoboSail, Sailbot, MAChallenge, WRSC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Google Shape;81;p15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73" name="Google Shape;82;p15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74" name="Google Shape;83;p15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175" name="CustomShape 5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Mini RC Laser competition</a:t>
            </a:r>
            <a:endParaRPr b="0" lang="en-GB" sz="5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3"/>
          <p:cNvSpPr/>
          <p:nvPr/>
        </p:nvSpPr>
        <p:spPr>
          <a:xfrm>
            <a:off x="4003200" y="1215360"/>
            <a:ext cx="5140440" cy="422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Teams of 4 or 5 people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Polystyrene RC laser hull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Raspberry Pi computer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Captain Morgan board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Standard AberSailbot software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Race November 16</a:t>
            </a:r>
            <a:r>
              <a:rPr b="0" lang="en-GB" sz="30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</a:t>
            </a: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/17th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8160">
              <a:lnSpc>
                <a:spcPct val="15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0" name="Google Shape;81;p15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81" name="Google Shape;82;p15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82" name="Google Shape;83;p15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183" name="CustomShape 5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4" name="" descr=""/>
          <p:cNvPicPr/>
          <p:nvPr/>
        </p:nvPicPr>
        <p:blipFill>
          <a:blip r:embed="rId4"/>
          <a:stretch/>
        </p:blipFill>
        <p:spPr>
          <a:xfrm>
            <a:off x="51480" y="1356480"/>
            <a:ext cx="3951720" cy="2963520"/>
          </a:xfrm>
          <a:prstGeom prst="rect">
            <a:avLst/>
          </a:prstGeom>
          <a:ln>
            <a:noFill/>
          </a:ln>
        </p:spPr>
      </p:pic>
      <p:pic>
        <p:nvPicPr>
          <p:cNvPr id="185" name="Obraz 2" descr=""/>
          <p:cNvPicPr/>
          <p:nvPr/>
        </p:nvPicPr>
        <p:blipFill>
          <a:blip r:embed="rId5"/>
          <a:srcRect l="12863" t="0" r="15861" b="0"/>
          <a:stretch/>
        </p:blipFill>
        <p:spPr>
          <a:xfrm>
            <a:off x="51480" y="3744000"/>
            <a:ext cx="1800000" cy="252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Obraz 2" descr=""/>
          <p:cNvPicPr/>
          <p:nvPr/>
        </p:nvPicPr>
        <p:blipFill>
          <a:blip r:embed="rId1"/>
          <a:srcRect l="0" t="0" r="7583" b="17383"/>
          <a:stretch/>
        </p:blipFill>
        <p:spPr>
          <a:xfrm>
            <a:off x="0" y="0"/>
            <a:ext cx="9157680" cy="6139800"/>
          </a:xfrm>
          <a:prstGeom prst="rect">
            <a:avLst/>
          </a:prstGeom>
          <a:ln>
            <a:noFill/>
          </a:ln>
        </p:spPr>
      </p:pic>
      <p:sp>
        <p:nvSpPr>
          <p:cNvPr id="187" name="CustomShape 1"/>
          <p:cNvSpPr/>
          <p:nvPr/>
        </p:nvSpPr>
        <p:spPr>
          <a:xfrm>
            <a:off x="-42480" y="0"/>
            <a:ext cx="9157680" cy="50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Thanks for Listening!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Tell us when you’re available: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https://tinyurl.com/abersailbot-times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Join our mailing list and Slack: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https://abersailbot.co.uk/joinus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Google Shape;250;p25" descr=""/>
          <p:cNvPicPr/>
          <p:nvPr/>
        </p:nvPicPr>
        <p:blipFill>
          <a:blip r:embed="rId4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90" name="Google Shape;251;p25" descr=""/>
          <p:cNvPicPr/>
          <p:nvPr/>
        </p:nvPicPr>
        <p:blipFill>
          <a:blip r:embed="rId5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91" name="Google Shape;252;p25" descr=""/>
          <p:cNvPicPr/>
          <p:nvPr/>
        </p:nvPicPr>
        <p:blipFill>
          <a:blip r:embed="rId6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The Team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3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Google Shape;65;p14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48" name="Google Shape;66;p14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49" name="Google Shape;67;p14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50" name="CustomShape 4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1" name="Obraz 6" descr=""/>
          <p:cNvPicPr/>
          <p:nvPr/>
        </p:nvPicPr>
        <p:blipFill>
          <a:blip r:embed="rId4"/>
          <a:stretch/>
        </p:blipFill>
        <p:spPr>
          <a:xfrm>
            <a:off x="1440" y="1820160"/>
            <a:ext cx="9149400" cy="382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What do we do?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3"/>
          <p:cNvSpPr/>
          <p:nvPr/>
        </p:nvSpPr>
        <p:spPr>
          <a:xfrm>
            <a:off x="3978360" y="1223640"/>
            <a:ext cx="4799520" cy="31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Build Autonomous Robotic Sailing Boats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Write code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Compete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Google Shape;77;p15" descr=""/>
          <p:cNvPicPr/>
          <p:nvPr/>
        </p:nvPicPr>
        <p:blipFill>
          <a:blip r:embed="rId1"/>
          <a:stretch/>
        </p:blipFill>
        <p:spPr>
          <a:xfrm>
            <a:off x="286200" y="1207440"/>
            <a:ext cx="3359520" cy="5039640"/>
          </a:xfrm>
          <a:prstGeom prst="rect">
            <a:avLst/>
          </a:prstGeom>
          <a:ln>
            <a:noFill/>
          </a:ln>
        </p:spPr>
      </p:pic>
      <p:sp>
        <p:nvSpPr>
          <p:cNvPr id="56" name="CustomShape 4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" name="Google Shape;81;p15" descr=""/>
          <p:cNvPicPr/>
          <p:nvPr/>
        </p:nvPicPr>
        <p:blipFill>
          <a:blip r:embed="rId2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58" name="Google Shape;82;p15" descr=""/>
          <p:cNvPicPr/>
          <p:nvPr/>
        </p:nvPicPr>
        <p:blipFill>
          <a:blip r:embed="rId3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59" name="Google Shape;83;p15" descr=""/>
          <p:cNvPicPr/>
          <p:nvPr/>
        </p:nvPicPr>
        <p:blipFill>
          <a:blip r:embed="rId4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60" name="CustomShape 5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The Boats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CustomShape 2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3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Google Shape;94;p16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65" name="Google Shape;95;p16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66" name="Google Shape;96;p16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67" name="CustomShape 4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8" name="Google Shape;98;p16" descr=""/>
          <p:cNvPicPr/>
          <p:nvPr/>
        </p:nvPicPr>
        <p:blipFill>
          <a:blip r:embed="rId4"/>
          <a:srcRect l="35769" t="7243" r="26655" b="0"/>
          <a:stretch/>
        </p:blipFill>
        <p:spPr>
          <a:xfrm>
            <a:off x="486360" y="1722240"/>
            <a:ext cx="2322720" cy="3822120"/>
          </a:xfrm>
          <a:prstGeom prst="rect">
            <a:avLst/>
          </a:prstGeom>
          <a:ln>
            <a:noFill/>
          </a:ln>
        </p:spPr>
      </p:pic>
      <p:pic>
        <p:nvPicPr>
          <p:cNvPr id="69" name="Google Shape;99;p16" descr=""/>
          <p:cNvPicPr/>
          <p:nvPr/>
        </p:nvPicPr>
        <p:blipFill>
          <a:blip r:embed="rId5"/>
          <a:stretch/>
        </p:blipFill>
        <p:spPr>
          <a:xfrm>
            <a:off x="3078000" y="2292840"/>
            <a:ext cx="2987280" cy="2271960"/>
          </a:xfrm>
          <a:prstGeom prst="rect">
            <a:avLst/>
          </a:prstGeom>
          <a:ln>
            <a:noFill/>
          </a:ln>
        </p:spPr>
      </p:pic>
      <p:pic>
        <p:nvPicPr>
          <p:cNvPr id="70" name="Google Shape;100;p16" descr=""/>
          <p:cNvPicPr/>
          <p:nvPr/>
        </p:nvPicPr>
        <p:blipFill>
          <a:blip r:embed="rId6"/>
          <a:srcRect l="38334" t="9398" r="0" b="14198"/>
          <a:stretch/>
        </p:blipFill>
        <p:spPr>
          <a:xfrm>
            <a:off x="6254280" y="1579320"/>
            <a:ext cx="2653560" cy="4107960"/>
          </a:xfrm>
          <a:prstGeom prst="rect">
            <a:avLst/>
          </a:prstGeom>
          <a:ln>
            <a:noFill/>
          </a:ln>
        </p:spPr>
      </p:pic>
      <p:sp>
        <p:nvSpPr>
          <p:cNvPr id="71" name="CustomShape 5"/>
          <p:cNvSpPr/>
          <p:nvPr/>
        </p:nvSpPr>
        <p:spPr>
          <a:xfrm>
            <a:off x="486360" y="5544720"/>
            <a:ext cx="232272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Dewi’r Ddraig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6"/>
          <p:cNvSpPr/>
          <p:nvPr/>
        </p:nvSpPr>
        <p:spPr>
          <a:xfrm>
            <a:off x="6419520" y="5687640"/>
            <a:ext cx="232272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Kitty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2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Software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Google Shape;146;p19" descr=""/>
          <p:cNvPicPr/>
          <p:nvPr/>
        </p:nvPicPr>
        <p:blipFill>
          <a:blip r:embed="rId1"/>
          <a:stretch/>
        </p:blipFill>
        <p:spPr>
          <a:xfrm>
            <a:off x="5511600" y="2558520"/>
            <a:ext cx="3073680" cy="3073680"/>
          </a:xfrm>
          <a:prstGeom prst="rect">
            <a:avLst/>
          </a:prstGeom>
          <a:ln>
            <a:noFill/>
          </a:ln>
        </p:spPr>
      </p:pic>
      <p:sp>
        <p:nvSpPr>
          <p:cNvPr id="76" name="CustomShape 3"/>
          <p:cNvSpPr/>
          <p:nvPr/>
        </p:nvSpPr>
        <p:spPr>
          <a:xfrm>
            <a:off x="5706000" y="5381640"/>
            <a:ext cx="2685240" cy="81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GB" sz="4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boatd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4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Google Shape;151;p19" descr=""/>
          <p:cNvPicPr/>
          <p:nvPr/>
        </p:nvPicPr>
        <p:blipFill>
          <a:blip r:embed="rId2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79" name="Google Shape;152;p19" descr=""/>
          <p:cNvPicPr/>
          <p:nvPr/>
        </p:nvPicPr>
        <p:blipFill>
          <a:blip r:embed="rId3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80" name="Google Shape;153;p19" descr=""/>
          <p:cNvPicPr/>
          <p:nvPr/>
        </p:nvPicPr>
        <p:blipFill>
          <a:blip r:embed="rId4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81" name="CustomShape 5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2" name="Google Shape;155;p19" descr=""/>
          <p:cNvPicPr/>
          <p:nvPr/>
        </p:nvPicPr>
        <p:blipFill>
          <a:blip r:embed="rId5"/>
          <a:stretch/>
        </p:blipFill>
        <p:spPr>
          <a:xfrm>
            <a:off x="5831640" y="1359000"/>
            <a:ext cx="3197160" cy="947520"/>
          </a:xfrm>
          <a:prstGeom prst="rect">
            <a:avLst/>
          </a:prstGeom>
          <a:ln>
            <a:noFill/>
          </a:ln>
        </p:spPr>
      </p:pic>
      <p:sp>
        <p:nvSpPr>
          <p:cNvPr id="83" name="TextShape 6"/>
          <p:cNvSpPr txBox="1"/>
          <p:nvPr/>
        </p:nvSpPr>
        <p:spPr>
          <a:xfrm>
            <a:off x="126360" y="5656320"/>
            <a:ext cx="5054400" cy="61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https://github.com/abersailbot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Google Shape;157;p19" descr=""/>
          <p:cNvPicPr/>
          <p:nvPr/>
        </p:nvPicPr>
        <p:blipFill>
          <a:blip r:embed="rId6"/>
          <a:stretch/>
        </p:blipFill>
        <p:spPr>
          <a:xfrm>
            <a:off x="1003680" y="3201840"/>
            <a:ext cx="3300120" cy="2556000"/>
          </a:xfrm>
          <a:prstGeom prst="rect">
            <a:avLst/>
          </a:prstGeom>
          <a:ln>
            <a:noFill/>
          </a:ln>
        </p:spPr>
      </p:pic>
      <p:sp>
        <p:nvSpPr>
          <p:cNvPr id="85" name="CustomShape 7"/>
          <p:cNvSpPr/>
          <p:nvPr/>
        </p:nvSpPr>
        <p:spPr>
          <a:xfrm>
            <a:off x="126360" y="1154160"/>
            <a:ext cx="6051960" cy="21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Robotic Sailing Boat Daemon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Independent behaviours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Boat specific drivers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Behaviour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Google Shape;165;p20" descr=""/>
          <p:cNvPicPr/>
          <p:nvPr/>
        </p:nvPicPr>
        <p:blipFill>
          <a:blip r:embed="rId1"/>
          <a:stretch/>
        </p:blipFill>
        <p:spPr>
          <a:xfrm>
            <a:off x="522000" y="1631880"/>
            <a:ext cx="4062240" cy="4190400"/>
          </a:xfrm>
          <a:prstGeom prst="rect">
            <a:avLst/>
          </a:prstGeom>
          <a:ln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" name="Google Shape;169;p20" descr=""/>
          <p:cNvPicPr/>
          <p:nvPr/>
        </p:nvPicPr>
        <p:blipFill>
          <a:blip r:embed="rId2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91" name="Google Shape;170;p20" descr=""/>
          <p:cNvPicPr/>
          <p:nvPr/>
        </p:nvPicPr>
        <p:blipFill>
          <a:blip r:embed="rId3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92" name="Google Shape;171;p20" descr=""/>
          <p:cNvPicPr/>
          <p:nvPr/>
        </p:nvPicPr>
        <p:blipFill>
          <a:blip r:embed="rId4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93" name="CustomShape 4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Google Shape;173;p20" descr=""/>
          <p:cNvPicPr/>
          <p:nvPr/>
        </p:nvPicPr>
        <p:blipFill>
          <a:blip r:embed="rId5"/>
          <a:stretch/>
        </p:blipFill>
        <p:spPr>
          <a:xfrm>
            <a:off x="6650640" y="1256400"/>
            <a:ext cx="2102760" cy="466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Simulation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Google Shape;180;p21" descr=""/>
          <p:cNvPicPr/>
          <p:nvPr/>
        </p:nvPicPr>
        <p:blipFill>
          <a:blip r:embed="rId1"/>
          <a:stretch/>
        </p:blipFill>
        <p:spPr>
          <a:xfrm>
            <a:off x="777960" y="1299960"/>
            <a:ext cx="7587720" cy="424116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944640" y="5616720"/>
            <a:ext cx="725472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https://github.com/sails-simulator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Google Shape;185;p21" descr=""/>
          <p:cNvPicPr/>
          <p:nvPr/>
        </p:nvPicPr>
        <p:blipFill>
          <a:blip r:embed="rId2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01" name="Google Shape;186;p21" descr=""/>
          <p:cNvPicPr/>
          <p:nvPr/>
        </p:nvPicPr>
        <p:blipFill>
          <a:blip r:embed="rId3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02" name="Google Shape;187;p21" descr=""/>
          <p:cNvPicPr/>
          <p:nvPr/>
        </p:nvPicPr>
        <p:blipFill>
          <a:blip r:embed="rId4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103" name="CustomShape 5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2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Electronics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Google Shape;215;p23" descr=""/>
          <p:cNvPicPr/>
          <p:nvPr/>
        </p:nvPicPr>
        <p:blipFill>
          <a:blip r:embed="rId1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08" name="Google Shape;216;p23" descr=""/>
          <p:cNvPicPr/>
          <p:nvPr/>
        </p:nvPicPr>
        <p:blipFill>
          <a:blip r:embed="rId2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09" name="Google Shape;217;p23" descr=""/>
          <p:cNvPicPr/>
          <p:nvPr/>
        </p:nvPicPr>
        <p:blipFill>
          <a:blip r:embed="rId3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110" name="CustomShape 4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Google Shape;219;p23" descr=""/>
          <p:cNvPicPr/>
          <p:nvPr/>
        </p:nvPicPr>
        <p:blipFill>
          <a:blip r:embed="rId4"/>
          <a:srcRect l="18301" t="7305" r="23850" b="0"/>
          <a:stretch/>
        </p:blipFill>
        <p:spPr>
          <a:xfrm>
            <a:off x="5199120" y="1295640"/>
            <a:ext cx="3345840" cy="2582640"/>
          </a:xfrm>
          <a:prstGeom prst="rect">
            <a:avLst/>
          </a:prstGeom>
          <a:ln>
            <a:noFill/>
          </a:ln>
        </p:spPr>
      </p:pic>
      <p:pic>
        <p:nvPicPr>
          <p:cNvPr id="112" name="Google Shape;220;p23" descr=""/>
          <p:cNvPicPr/>
          <p:nvPr/>
        </p:nvPicPr>
        <p:blipFill>
          <a:blip r:embed="rId5"/>
          <a:stretch/>
        </p:blipFill>
        <p:spPr>
          <a:xfrm>
            <a:off x="448200" y="1376280"/>
            <a:ext cx="3631680" cy="2421000"/>
          </a:xfrm>
          <a:prstGeom prst="rect">
            <a:avLst/>
          </a:prstGeom>
          <a:ln>
            <a:noFill/>
          </a:ln>
        </p:spPr>
      </p:pic>
      <p:sp>
        <p:nvSpPr>
          <p:cNvPr id="113" name="CustomShape 5"/>
          <p:cNvSpPr/>
          <p:nvPr/>
        </p:nvSpPr>
        <p:spPr>
          <a:xfrm>
            <a:off x="448200" y="3911760"/>
            <a:ext cx="8096760" cy="21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RaspberryPi and Arduino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Captain Morgan PCB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Wind Sensor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Compass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Google Shape;222;p23" descr=""/>
          <p:cNvPicPr/>
          <p:nvPr/>
        </p:nvPicPr>
        <p:blipFill>
          <a:blip r:embed="rId6"/>
          <a:srcRect l="16055" t="0" r="12058" b="0"/>
          <a:stretch/>
        </p:blipFill>
        <p:spPr>
          <a:xfrm>
            <a:off x="6180480" y="4151160"/>
            <a:ext cx="2073240" cy="1922760"/>
          </a:xfrm>
          <a:prstGeom prst="rect">
            <a:avLst/>
          </a:prstGeom>
          <a:ln>
            <a:noFill/>
          </a:ln>
        </p:spPr>
      </p:pic>
      <p:pic>
        <p:nvPicPr>
          <p:cNvPr id="115" name="Google Shape;223;p23" descr=""/>
          <p:cNvPicPr/>
          <p:nvPr/>
        </p:nvPicPr>
        <p:blipFill>
          <a:blip r:embed="rId7"/>
          <a:stretch/>
        </p:blipFill>
        <p:spPr>
          <a:xfrm>
            <a:off x="4343040" y="4536000"/>
            <a:ext cx="1810440" cy="181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-7200" y="103644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2"/>
          <p:cNvSpPr/>
          <p:nvPr/>
        </p:nvSpPr>
        <p:spPr>
          <a:xfrm>
            <a:off x="0" y="0"/>
            <a:ext cx="914364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6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Transport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Google Shape;231;p24" descr=""/>
          <p:cNvPicPr/>
          <p:nvPr/>
        </p:nvPicPr>
        <p:blipFill>
          <a:blip r:embed="rId1"/>
          <a:srcRect l="11435" t="0" r="0" b="0"/>
          <a:stretch/>
        </p:blipFill>
        <p:spPr>
          <a:xfrm>
            <a:off x="294480" y="4114800"/>
            <a:ext cx="3499920" cy="218376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0" y="6346800"/>
            <a:ext cx="9143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fb.com/abersailbot         @abersailbot         sailbot@aber.ac.uk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Google Shape;235;p24" descr=""/>
          <p:cNvPicPr/>
          <p:nvPr/>
        </p:nvPicPr>
        <p:blipFill>
          <a:blip r:embed="rId2"/>
          <a:stretch/>
        </p:blipFill>
        <p:spPr>
          <a:xfrm>
            <a:off x="9828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21" name="Google Shape;236;p24" descr=""/>
          <p:cNvPicPr/>
          <p:nvPr/>
        </p:nvPicPr>
        <p:blipFill>
          <a:blip r:embed="rId3"/>
          <a:stretch/>
        </p:blipFill>
        <p:spPr>
          <a:xfrm>
            <a:off x="3374640" y="6440760"/>
            <a:ext cx="379080" cy="379080"/>
          </a:xfrm>
          <a:prstGeom prst="rect">
            <a:avLst/>
          </a:prstGeom>
          <a:ln>
            <a:noFill/>
          </a:ln>
        </p:spPr>
      </p:pic>
      <p:pic>
        <p:nvPicPr>
          <p:cNvPr id="122" name="Google Shape;237;p24" descr=""/>
          <p:cNvPicPr/>
          <p:nvPr/>
        </p:nvPicPr>
        <p:blipFill>
          <a:blip r:embed="rId4"/>
          <a:stretch/>
        </p:blipFill>
        <p:spPr>
          <a:xfrm>
            <a:off x="5837040" y="6468840"/>
            <a:ext cx="452520" cy="322920"/>
          </a:xfrm>
          <a:prstGeom prst="rect">
            <a:avLst/>
          </a:prstGeom>
          <a:ln>
            <a:noFill/>
          </a:ln>
        </p:spPr>
      </p:pic>
      <p:sp>
        <p:nvSpPr>
          <p:cNvPr id="123" name="CustomShape 4"/>
          <p:cNvSpPr/>
          <p:nvPr/>
        </p:nvSpPr>
        <p:spPr>
          <a:xfrm>
            <a:off x="-7200" y="6346800"/>
            <a:ext cx="9157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f75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4" name="Google Shape;239;p24" descr=""/>
          <p:cNvPicPr/>
          <p:nvPr/>
        </p:nvPicPr>
        <p:blipFill>
          <a:blip r:embed="rId5"/>
          <a:stretch/>
        </p:blipFill>
        <p:spPr>
          <a:xfrm>
            <a:off x="4572000" y="1163880"/>
            <a:ext cx="3770640" cy="2877480"/>
          </a:xfrm>
          <a:prstGeom prst="rect">
            <a:avLst/>
          </a:prstGeom>
          <a:ln>
            <a:noFill/>
          </a:ln>
        </p:spPr>
      </p:pic>
      <p:pic>
        <p:nvPicPr>
          <p:cNvPr id="125" name="Google Shape;240;p24" descr=""/>
          <p:cNvPicPr/>
          <p:nvPr/>
        </p:nvPicPr>
        <p:blipFill>
          <a:blip r:embed="rId6"/>
          <a:srcRect l="0" t="0" r="0" b="19833"/>
          <a:stretch/>
        </p:blipFill>
        <p:spPr>
          <a:xfrm>
            <a:off x="4572000" y="4095720"/>
            <a:ext cx="3745800" cy="2170800"/>
          </a:xfrm>
          <a:prstGeom prst="rect">
            <a:avLst/>
          </a:prstGeom>
          <a:ln>
            <a:noFill/>
          </a:ln>
        </p:spPr>
      </p:pic>
      <p:pic>
        <p:nvPicPr>
          <p:cNvPr id="126" name="Obraz 2" descr=""/>
          <p:cNvPicPr/>
          <p:nvPr/>
        </p:nvPicPr>
        <p:blipFill>
          <a:blip r:embed="rId7"/>
          <a:srcRect l="19597" t="31174" r="17297" b="-460"/>
          <a:stretch/>
        </p:blipFill>
        <p:spPr>
          <a:xfrm>
            <a:off x="294480" y="1165320"/>
            <a:ext cx="3499920" cy="288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Application>LibreOffice/5.1.6.2$Linux_X86_64 LibreOffice_project/10m0$Build-2</Application>
  <Words>574</Words>
  <Paragraphs>141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2019-10-01T15:42:09Z</dcterms:modified>
  <cp:revision>22</cp:revision>
  <dc:subject/>
  <dc:title>Prezentacja programu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Pokaz na ekranie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